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62" r:id="rId6"/>
    <p:sldId id="259" r:id="rId7"/>
    <p:sldId id="263" r:id="rId8"/>
    <p:sldId id="264" r:id="rId9"/>
    <p:sldId id="260" r:id="rId10"/>
    <p:sldId id="261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A7A0"/>
    <a:srgbClr val="92B84B"/>
    <a:srgbClr val="B8AD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72"/>
    <p:restoredTop sz="90748"/>
  </p:normalViewPr>
  <p:slideViewPr>
    <p:cSldViewPr snapToGrid="0" snapToObjects="1">
      <p:cViewPr>
        <p:scale>
          <a:sx n="92" d="100"/>
          <a:sy n="92" d="100"/>
        </p:scale>
        <p:origin x="32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87073-322C-4E4A-AA80-E5C1722DDB05}" type="datetimeFigureOut">
              <a:rPr lang="en-US" smtClean="0"/>
              <a:t>4/6/23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DD0E5-5B22-2D49-871C-BFAA7850A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7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is a version control system. Its original purpose was to help groups of developers work collaboratively on big software projects. Git manages the evolution of a set of files – called a repository or repo – in a sane, highly structured way. It is like the “Track Changes” feature from Microsoft Word, but more rigorous, powerful, and scaled up to multiple files.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DD0E5-5B22-2D49-871C-BFAA7850A1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9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is a version control system. Its original purpose was to help groups of developers work collaboratively on big software projects. Git manages the evolution of a set of files – called a repository or repo – in a sane, highly structured way. It is like the “Track Changes” feature from Microsoft Word, but more rigorous, powerful, and scaled up to multiple files.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DD0E5-5B22-2D49-871C-BFAA7850A1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3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is a version control system. Its original purpose was to help groups of developers work collaboratively on big software projects. Git manages the evolution of a set of files – called a repository or repo – in a sane, highly structured way. It is like the “Track Changes” feature from Microsoft Word, but more rigorous, powerful, and scaled up to multiple files.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DD0E5-5B22-2D49-871C-BFAA7850A1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09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is a version control system. Its original purpose was to help groups of developers work collaboratively on big software projects. Git manages the evolution of a set of files – called a repository or repo – in a sane, highly structured way. It is like the “Track Changes” feature from Microsoft Word, but more rigorous, powerful, and scaled up to multiple files.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DD0E5-5B22-2D49-871C-BFAA7850A1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80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is a version control system. Its original purpose was to help groups of developers work collaboratively on big software projects. Git manages the evolution of a set of files – called a repository or repo – in a sane, highly structured way. It is like the “Track Changes” feature from Microsoft Word, but more rigorous, powerful, and scaled up to multiple files.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DD0E5-5B22-2D49-871C-BFAA7850A1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3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a project via Git/GitHub is much more like the Google Doc scenario, but also offers some of the attractive features of “edit, save, attach.” With Git/GitHub, collaborators can work offline and there can be independent lines of development, that is, branches. The killer feature is that Git/GitHub enables regular and structured reconciliation of all versions of all the files in the project. It is definitely more complicated than collaborating on a </a:t>
            </a:r>
            <a:r>
              <a:rPr lang="en-US" dirty="0" err="1"/>
              <a:t>GoogleDoc</a:t>
            </a:r>
            <a:r>
              <a:rPr lang="en-US" dirty="0"/>
              <a:t>, but also more powerful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DD0E5-5B22-2D49-871C-BFAA7850A1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90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is a version control system. Its original purpose was to help groups of developers work collaboratively on big software projects. Git manages the evolution of a set of files – called a repository or repo – in a sane, highly structured way. It is like the “Track Changes” feature from Microsoft Word, but more rigorous, powerful, and scaled up to multiple files.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DD0E5-5B22-2D49-871C-BFAA7850A1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82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is a version control system. Its original purpose was to help groups of developers work collaboratively on big software projects. Git manages the evolution of a set of files – called a repository or repo – in a sane, highly structured way. It is like the “Track Changes” feature from Microsoft Word, but more rigorous, powerful, and scaled up to multiple files.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DD0E5-5B22-2D49-871C-BFAA7850A1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4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DA41-7997-64F5-7AC6-22967D8A9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72268A-6F88-1CD3-CBE7-62E5C530C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8534C-8B52-0AF1-0626-35428B6E4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9A5C2C-38DB-044A-9414-D8F3D1D034F1}" type="datetimeFigureOut">
              <a:rPr lang="en-US" smtClean="0"/>
              <a:t>4/6/23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20301-1801-8312-A011-0D883198B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A5582-D736-4D03-66FC-20F9C5C7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529119-DAB0-E543-8DAD-E33797A5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31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F0610-385D-F0CF-CE7D-4A49CB3B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71ECA1-1068-AE9A-9D92-C56C69EE4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530A1-7087-2C8F-DDD3-3B456D4491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9A5C2C-38DB-044A-9414-D8F3D1D034F1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03776-5953-F5BB-1737-B8DD05FC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B2F78-D0E8-E5DC-6DF0-E769260C5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529119-DAB0-E543-8DAD-E33797A5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0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01E850-B88A-F52D-DFB1-F69CFAF8B2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7805B-3734-9BCB-9751-842A1ED8B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ED876-29E0-6EBA-0E5D-14C2FBAE45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9A5C2C-38DB-044A-9414-D8F3D1D034F1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1B6B3-8D25-B3B0-A96C-EA30FF82B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5F76F-D05C-3E69-0DD6-0159FD62B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529119-DAB0-E543-8DAD-E33797A5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99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06A0-111E-86FE-A998-31506843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CE655-048F-B629-D8CA-C479FF32E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0CDD41F-94EE-DD61-41B0-A2EDA44F44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9A5C2C-38DB-044A-9414-D8F3D1D034F1}" type="datetimeFigureOut">
              <a:rPr lang="en-US" smtClean="0"/>
              <a:t>4/6/23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100E0E-5338-5B4D-57C2-4476264F0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4BCDE45-8117-C8F5-6587-CCB58E259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529119-DAB0-E543-8DAD-E33797A5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66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5ECD-157A-1F88-DA28-9CD6214B0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6195D-0B01-FFE6-AEE1-D45AC92A3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>
                    <a:tint val="75000"/>
                  </a:schemeClr>
                </a:solidFill>
                <a:latin typeface="SF Pro Display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80989-2B50-BA0D-F311-4661949639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SF Pro Display" pitchFamily="2" charset="0"/>
              </a:defRPr>
            </a:lvl1pPr>
          </a:lstStyle>
          <a:p>
            <a:fld id="{C19A5C2C-38DB-044A-9414-D8F3D1D034F1}" type="datetimeFigureOut">
              <a:rPr lang="en-US" smtClean="0"/>
              <a:pPr/>
              <a:t>4/6/23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D9F79-1FA0-D0B0-4606-E76A1C7EC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SF Pro Display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98DE3-62CD-0CA7-15DF-C1BB224EC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SF Pro Display" pitchFamily="2" charset="0"/>
              </a:defRPr>
            </a:lvl1pPr>
          </a:lstStyle>
          <a:p>
            <a:fld id="{86529119-DAB0-E543-8DAD-E33797A5F6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8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9A33C-335F-1728-0054-BEFA57DE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1CD6A-2A9D-4893-A25F-B257EF1AF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55933-1AFB-E5A6-86E5-8B4284C10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B3DDA-5E1A-98C8-169B-0FB85AA0C5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9A5C2C-38DB-044A-9414-D8F3D1D034F1}" type="datetimeFigureOut">
              <a:rPr lang="en-US" smtClean="0"/>
              <a:t>4/6/23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72ED3-1EDB-FEAB-7D99-0BAED9A1B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9600D-78EC-1F53-0E82-8D3ECE6D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529119-DAB0-E543-8DAD-E33797A5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53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221ED-0599-CC86-BB88-C28F16545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41DC9-1B58-E0B0-8B0A-7ECD8CEA8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latin typeface="SF Pro Display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83C788-C71C-E07D-E4D5-5EF20FB3B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aseline="0">
                <a:latin typeface="SF Pro Display" pitchFamily="2" charset="0"/>
              </a:defRPr>
            </a:lvl1pPr>
            <a:lvl2pPr>
              <a:defRPr baseline="0">
                <a:latin typeface="SF Pro Display" pitchFamily="2" charset="0"/>
              </a:defRPr>
            </a:lvl2pPr>
            <a:lvl3pPr>
              <a:defRPr baseline="0">
                <a:latin typeface="SF Pro Display" pitchFamily="2" charset="0"/>
              </a:defRPr>
            </a:lvl3pPr>
            <a:lvl4pPr>
              <a:defRPr baseline="0">
                <a:latin typeface="SF Pro Display" pitchFamily="2" charset="0"/>
              </a:defRPr>
            </a:lvl4pPr>
            <a:lvl5pPr>
              <a:defRPr baseline="0">
                <a:latin typeface="SF Pro Displ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F27EE9-6A23-C136-2583-16542B4461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 baseline="0">
                <a:latin typeface="SF Pro Display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23BD91-0165-702D-5BD8-9856AA6EC1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aseline="0">
                <a:latin typeface="SF Pro Display" pitchFamily="2" charset="0"/>
              </a:defRPr>
            </a:lvl1pPr>
            <a:lvl2pPr>
              <a:defRPr baseline="0">
                <a:latin typeface="SF Pro Display" pitchFamily="2" charset="0"/>
              </a:defRPr>
            </a:lvl2pPr>
            <a:lvl3pPr>
              <a:defRPr baseline="0">
                <a:latin typeface="SF Pro Display" pitchFamily="2" charset="0"/>
              </a:defRPr>
            </a:lvl3pPr>
            <a:lvl4pPr>
              <a:defRPr baseline="0">
                <a:latin typeface="SF Pro Display" pitchFamily="2" charset="0"/>
              </a:defRPr>
            </a:lvl4pPr>
            <a:lvl5pPr>
              <a:defRPr baseline="0">
                <a:latin typeface="SF Pro Display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689740-BCCC-9B57-F685-30586CC6A5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9A5C2C-38DB-044A-9414-D8F3D1D034F1}" type="datetimeFigureOut">
              <a:rPr lang="en-US" smtClean="0"/>
              <a:t>4/6/23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95B46F-25FB-266D-F195-930A3E125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A6442B-7D02-DBA3-BE3E-121C27A1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529119-DAB0-E543-8DAD-E33797A5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8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02F4F-B1C5-B1C9-1FDE-947ED14A9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Lato Black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F6984E-4920-9F45-9023-1D8ABDB37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9A5C2C-38DB-044A-9414-D8F3D1D034F1}" type="datetimeFigureOut">
              <a:rPr lang="en-US" smtClean="0"/>
              <a:t>4/6/23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FA017-F8AC-B742-902D-70B78D307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D9E8D-B449-35BC-06BA-CE2007AC6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529119-DAB0-E543-8DAD-E33797A5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04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D5A97-98E6-20B4-6770-27E65387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9A5C2C-38DB-044A-9414-D8F3D1D034F1}" type="datetimeFigureOut">
              <a:rPr lang="en-US" smtClean="0"/>
              <a:t>4/6/23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BEB21-519F-F4D5-E361-2133C7B25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D3731-FBB4-C045-976D-A06889C6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529119-DAB0-E543-8DAD-E33797A5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4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571C0-31BD-DD5F-6D49-6FBE614AF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A6300-72A3-9639-DED1-164D07B7E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AA12E-EFF1-0212-39FD-716C791DA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ADF6B-3707-F97A-E534-BABD902D4A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9A5C2C-38DB-044A-9414-D8F3D1D034F1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BFA07-F3A4-BE07-F2B0-868324C3B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97D0D-B9C2-B6BB-DD96-3DDAE5FB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529119-DAB0-E543-8DAD-E33797A5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7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60980-8BC6-93BA-12D0-F70474BDA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2D0164-CD7B-B03F-9F82-8AFE5B5C13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D956B-B92E-6BBD-2B3C-C8069DDA9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0E0E7-1D78-8D63-EBFA-29159A7C48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9A5C2C-38DB-044A-9414-D8F3D1D034F1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97B77-6422-0E32-DFF3-7896DB07C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E0243-A8F8-C868-9D64-868419943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529119-DAB0-E543-8DAD-E33797A5F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6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C906D8-20B6-8550-2B03-ECA3130AB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5D429-8F9E-8AEA-1522-EFDD4C3B5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35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92B84B"/>
          </a:solidFill>
          <a:latin typeface="Lato Black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bg1"/>
          </a:solidFill>
          <a:latin typeface="SF Pro Display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bg1"/>
          </a:solidFill>
          <a:latin typeface="SF Pro Display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bg1"/>
          </a:solidFill>
          <a:latin typeface="SF Pro Display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bg1"/>
          </a:solidFill>
          <a:latin typeface="SF Pro Display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bg1"/>
          </a:solidFill>
          <a:latin typeface="SF Pro Display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appygitwithr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/5496240#.ZC9Up-zMI8Z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bellaoleksy/mohonkClimateTeleconnections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860A4-F725-A200-3F4C-4671F4561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9059"/>
            <a:ext cx="9144000" cy="809179"/>
          </a:xfrm>
        </p:spPr>
        <p:txBody>
          <a:bodyPr>
            <a:normAutofit fontScale="90000"/>
          </a:bodyPr>
          <a:lstStyle/>
          <a:p>
            <a:r>
              <a:rPr lang="en-US" dirty="0"/>
              <a:t>Git &amp; R - a love 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0FE34-6985-E6C7-7F42-517527218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9374" y="1069554"/>
            <a:ext cx="73152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Integrate version control in your workflow </a:t>
            </a:r>
            <a:r>
              <a:rPr lang="en-US" i="1" dirty="0"/>
              <a:t>now</a:t>
            </a:r>
            <a:r>
              <a:rPr lang="en-US" dirty="0"/>
              <a:t> and your future self will thank you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ECOL5620 – Day 1</a:t>
            </a:r>
          </a:p>
        </p:txBody>
      </p:sp>
      <p:pic>
        <p:nvPicPr>
          <p:cNvPr id="8196" name="Picture 4" descr="Git - Logo Downloads">
            <a:extLst>
              <a:ext uri="{FF2B5EF4-FFF2-40B4-BE49-F238E27FC236}">
                <a16:creationId xmlns:a16="http://schemas.microsoft.com/office/drawing/2014/main" id="{E8CC100E-5E68-361E-2C5A-18BB9715E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64" y="3784454"/>
            <a:ext cx="3965117" cy="165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Studio Logo Usage Guidelines - RStudio">
            <a:extLst>
              <a:ext uri="{FF2B5EF4-FFF2-40B4-BE49-F238E27FC236}">
                <a16:creationId xmlns:a16="http://schemas.microsoft.com/office/drawing/2014/main" id="{CD77F511-741B-D4C7-B023-B38270453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175" y="3699317"/>
            <a:ext cx="4961079" cy="174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4">
            <a:extLst>
              <a:ext uri="{FF2B5EF4-FFF2-40B4-BE49-F238E27FC236}">
                <a16:creationId xmlns:a16="http://schemas.microsoft.com/office/drawing/2014/main" id="{A1B8795F-FB52-2016-A578-48C64DA97FDE}"/>
              </a:ext>
            </a:extLst>
          </p:cNvPr>
          <p:cNvSpPr txBox="1">
            <a:spLocks/>
          </p:cNvSpPr>
          <p:nvPr/>
        </p:nvSpPr>
        <p:spPr>
          <a:xfrm>
            <a:off x="3247957" y="3900054"/>
            <a:ext cx="5100343" cy="1670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33736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860A4-F725-A200-3F4C-4671F4561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059"/>
            <a:ext cx="12192000" cy="809179"/>
          </a:xfrm>
        </p:spPr>
        <p:txBody>
          <a:bodyPr>
            <a:normAutofit fontScale="90000"/>
          </a:bodyPr>
          <a:lstStyle/>
          <a:p>
            <a:r>
              <a:rPr lang="en-US" dirty="0"/>
              <a:t>Git for collaboration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3057214-D4BA-377B-760D-DC43F4675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3822" y="5827735"/>
            <a:ext cx="4012323" cy="379323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J. Bryan 2018 </a:t>
            </a:r>
            <a:r>
              <a:rPr lang="en-US" sz="1800" i="1" dirty="0"/>
              <a:t>The American Statistician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9872D-2D12-1670-7DF5-DBFE86589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77" y="1937118"/>
            <a:ext cx="5372100" cy="378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D039B6-634F-A289-12B1-E03CF8D0F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821" y="1191504"/>
            <a:ext cx="3518916" cy="54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77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860A4-F725-A200-3F4C-4671F4561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059"/>
            <a:ext cx="12192000" cy="809179"/>
          </a:xfrm>
        </p:spPr>
        <p:txBody>
          <a:bodyPr>
            <a:normAutofit fontScale="90000"/>
          </a:bodyPr>
          <a:lstStyle/>
          <a:p>
            <a:r>
              <a:rPr lang="en-US" dirty="0"/>
              <a:t>Git &amp; R – the ultimate reference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A3A8BDD-9337-920F-2AB2-75A13E75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4613" y="5781060"/>
            <a:ext cx="9144000" cy="1655762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24A7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https://happygitwithr.com/</a:t>
            </a:r>
            <a:endParaRPr lang="en-US" sz="6000" dirty="0">
              <a:solidFill>
                <a:srgbClr val="24A7A0"/>
              </a:solidFill>
            </a:endParaRPr>
          </a:p>
        </p:txBody>
      </p:sp>
      <p:pic>
        <p:nvPicPr>
          <p:cNvPr id="7170" name="Picture 2" descr="Cover image">
            <a:extLst>
              <a:ext uri="{FF2B5EF4-FFF2-40B4-BE49-F238E27FC236}">
                <a16:creationId xmlns:a16="http://schemas.microsoft.com/office/drawing/2014/main" id="{0125C6C3-42FE-275D-6E06-2CAB6B1F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087" y="1058238"/>
            <a:ext cx="84963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943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860A4-F725-A200-3F4C-4671F4561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9059"/>
            <a:ext cx="9144000" cy="809179"/>
          </a:xfrm>
        </p:spPr>
        <p:txBody>
          <a:bodyPr>
            <a:normAutofit fontScale="90000"/>
          </a:bodyPr>
          <a:lstStyle/>
          <a:p>
            <a:r>
              <a:rPr lang="en-US" dirty="0"/>
              <a:t>Git &amp; R - a love story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3968591-D23C-1264-939F-BD6FD7CAE01F}"/>
              </a:ext>
            </a:extLst>
          </p:cNvPr>
          <p:cNvSpPr txBox="1">
            <a:spLocks/>
          </p:cNvSpPr>
          <p:nvPr/>
        </p:nvSpPr>
        <p:spPr>
          <a:xfrm>
            <a:off x="278632" y="1618358"/>
            <a:ext cx="6764898" cy="4990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Conceptual overview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Brief walk-through of how to get started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/>
              <a:t>Matt--  more in- depth detail on structuring your workflow in </a:t>
            </a:r>
            <a:r>
              <a:rPr lang="en-US" sz="3200" dirty="0" err="1"/>
              <a:t>RProjects</a:t>
            </a:r>
            <a:endParaRPr lang="en-US" sz="3200" dirty="0"/>
          </a:p>
        </p:txBody>
      </p:sp>
      <p:pic>
        <p:nvPicPr>
          <p:cNvPr id="9" name="Picture 4" descr="Git - Logo Downloads">
            <a:extLst>
              <a:ext uri="{FF2B5EF4-FFF2-40B4-BE49-F238E27FC236}">
                <a16:creationId xmlns:a16="http://schemas.microsoft.com/office/drawing/2014/main" id="{CADD9B40-1B24-E15D-C303-DAC62E5C6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333" y="1612275"/>
            <a:ext cx="3965117" cy="165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Studio Logo Usage Guidelines - RStudio">
            <a:extLst>
              <a:ext uri="{FF2B5EF4-FFF2-40B4-BE49-F238E27FC236}">
                <a16:creationId xmlns:a16="http://schemas.microsoft.com/office/drawing/2014/main" id="{01F75E8B-9A0B-18E2-752E-47FA2F5F9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175" y="3699317"/>
            <a:ext cx="4961079" cy="174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86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860A4-F725-A200-3F4C-4671F4561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059"/>
            <a:ext cx="12192000" cy="809179"/>
          </a:xfrm>
        </p:spPr>
        <p:txBody>
          <a:bodyPr>
            <a:normAutofit fontScale="90000"/>
          </a:bodyPr>
          <a:lstStyle/>
          <a:p>
            <a:r>
              <a:rPr lang="en-US"/>
              <a:t>Version control – why we care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0FE34-6985-E6C7-7F42-517527218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4764" y="1390338"/>
            <a:ext cx="7341705" cy="1655762"/>
          </a:xfrm>
        </p:spPr>
        <p:txBody>
          <a:bodyPr/>
          <a:lstStyle/>
          <a:p>
            <a:r>
              <a:rPr lang="en-US"/>
              <a:t>We’ve all been there, and we all probably have folders of dated files on our desktops, especially for written documents </a:t>
            </a:r>
            <a:endParaRPr lang="en-US" dirty="0"/>
          </a:p>
        </p:txBody>
      </p:sp>
      <p:pic>
        <p:nvPicPr>
          <p:cNvPr id="1026" name="Picture 2" descr="A better backup">
            <a:extLst>
              <a:ext uri="{FF2B5EF4-FFF2-40B4-BE49-F238E27FC236}">
                <a16:creationId xmlns:a16="http://schemas.microsoft.com/office/drawing/2014/main" id="{DF86B32D-ACE2-EF12-F1C1-F768942F4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63" y="1390338"/>
            <a:ext cx="3742937" cy="499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4CBDCB-0D81-499C-C93E-98C69015C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848" y="2646541"/>
            <a:ext cx="2667000" cy="396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E9B9D1-A432-CAC4-38BA-6A520D02A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9932" y="2940362"/>
            <a:ext cx="3069152" cy="330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36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860A4-F725-A200-3F4C-4671F4561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059"/>
            <a:ext cx="12192000" cy="809179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Git?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A0FE34-6985-E6C7-7F42-517527218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6456" y="1058238"/>
            <a:ext cx="7341705" cy="1655762"/>
          </a:xfrm>
        </p:spPr>
        <p:txBody>
          <a:bodyPr/>
          <a:lstStyle/>
          <a:p>
            <a:r>
              <a:rPr lang="en-US" dirty="0"/>
              <a:t>A version control system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AB57E5-B236-0602-52FB-892E5BDCBDC8}"/>
              </a:ext>
            </a:extLst>
          </p:cNvPr>
          <p:cNvSpPr txBox="1">
            <a:spLocks/>
          </p:cNvSpPr>
          <p:nvPr/>
        </p:nvSpPr>
        <p:spPr>
          <a:xfrm>
            <a:off x="126232" y="1867416"/>
            <a:ext cx="6764898" cy="4990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Originally created for software developers; now widely used by data science community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 way of managing sets of files into a “repository” or </a:t>
            </a:r>
            <a:r>
              <a:rPr lang="en-US" i="1" dirty="0"/>
              <a:t>”repo”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Data, figures, reports, source code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Like “tracked changes” in MS Word, but more powerful!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Incredibly helpful for organizing projects </a:t>
            </a:r>
            <a:r>
              <a:rPr lang="en-US" u="sng" dirty="0"/>
              <a:t>and</a:t>
            </a:r>
            <a:r>
              <a:rPr lang="en-US" dirty="0"/>
              <a:t> tracking history of changes </a:t>
            </a:r>
            <a:r>
              <a:rPr lang="en-US" u="sng" dirty="0"/>
              <a:t>and</a:t>
            </a:r>
            <a:r>
              <a:rPr lang="en-US" dirty="0"/>
              <a:t> collaboration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6D236-3B2D-C048-ED40-6AA75FBAD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390"/>
          <a:stretch/>
        </p:blipFill>
        <p:spPr>
          <a:xfrm>
            <a:off x="6821496" y="1867416"/>
            <a:ext cx="5284028" cy="4069558"/>
          </a:xfrm>
          <a:prstGeom prst="rect">
            <a:avLst/>
          </a:prstGeom>
        </p:spPr>
      </p:pic>
      <p:sp>
        <p:nvSpPr>
          <p:cNvPr id="9" name="Subtitle 4">
            <a:extLst>
              <a:ext uri="{FF2B5EF4-FFF2-40B4-BE49-F238E27FC236}">
                <a16:creationId xmlns:a16="http://schemas.microsoft.com/office/drawing/2014/main" id="{F0DBA371-FB48-3C81-A246-4BB93BBD69E2}"/>
              </a:ext>
            </a:extLst>
          </p:cNvPr>
          <p:cNvSpPr txBox="1">
            <a:spLocks/>
          </p:cNvSpPr>
          <p:nvPr/>
        </p:nvSpPr>
        <p:spPr>
          <a:xfrm>
            <a:off x="8312199" y="6556490"/>
            <a:ext cx="4012323" cy="379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J. Bryan 2018 </a:t>
            </a:r>
            <a:r>
              <a:rPr lang="en-US" sz="1800" i="1" dirty="0"/>
              <a:t>The American Statistician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08FC77-EA36-C40D-9D34-A0A36DF491A5}"/>
              </a:ext>
            </a:extLst>
          </p:cNvPr>
          <p:cNvSpPr/>
          <p:nvPr/>
        </p:nvSpPr>
        <p:spPr>
          <a:xfrm>
            <a:off x="6720251" y="4362707"/>
            <a:ext cx="2998364" cy="15742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F9C23B-1A0C-A7DC-7F3D-61896A003413}"/>
              </a:ext>
            </a:extLst>
          </p:cNvPr>
          <p:cNvSpPr/>
          <p:nvPr/>
        </p:nvSpPr>
        <p:spPr>
          <a:xfrm>
            <a:off x="9718615" y="4362706"/>
            <a:ext cx="2488154" cy="15742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6892D0-8FF6-A31D-2D8A-40EC015378AB}"/>
              </a:ext>
            </a:extLst>
          </p:cNvPr>
          <p:cNvSpPr/>
          <p:nvPr/>
        </p:nvSpPr>
        <p:spPr>
          <a:xfrm>
            <a:off x="9864435" y="1854733"/>
            <a:ext cx="2342334" cy="25079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5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860A4-F725-A200-3F4C-4671F4561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059"/>
            <a:ext cx="12192000" cy="809179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Git?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AB57E5-B236-0602-52FB-892E5BDCBDC8}"/>
              </a:ext>
            </a:extLst>
          </p:cNvPr>
          <p:cNvSpPr txBox="1">
            <a:spLocks/>
          </p:cNvSpPr>
          <p:nvPr/>
        </p:nvSpPr>
        <p:spPr>
          <a:xfrm>
            <a:off x="241851" y="1143304"/>
            <a:ext cx="6721889" cy="592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Git is the TOOL and GitHub is the HOST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08FC77-EA36-C40D-9D34-A0A36DF491A5}"/>
              </a:ext>
            </a:extLst>
          </p:cNvPr>
          <p:cNvSpPr/>
          <p:nvPr/>
        </p:nvSpPr>
        <p:spPr>
          <a:xfrm>
            <a:off x="6720251" y="4362707"/>
            <a:ext cx="2998364" cy="15742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Github Logo Vector Art, Icons, and Graphics for Free Download">
            <a:extLst>
              <a:ext uri="{FF2B5EF4-FFF2-40B4-BE49-F238E27FC236}">
                <a16:creationId xmlns:a16="http://schemas.microsoft.com/office/drawing/2014/main" id="{2FCCAD10-74E6-46F5-E16D-CF66552EB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1"/>
          <a:stretch/>
        </p:blipFill>
        <p:spPr bwMode="auto">
          <a:xfrm>
            <a:off x="9345641" y="97585"/>
            <a:ext cx="2488154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itbucket Logo PNG Transparent &amp; SVG Vector - Freebie Supply">
            <a:extLst>
              <a:ext uri="{FF2B5EF4-FFF2-40B4-BE49-F238E27FC236}">
                <a16:creationId xmlns:a16="http://schemas.microsoft.com/office/drawing/2014/main" id="{9D3BF594-BA64-D367-4C16-50D972233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291" y="3078631"/>
            <a:ext cx="5035826" cy="159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tore | GitKraken">
            <a:extLst>
              <a:ext uri="{FF2B5EF4-FFF2-40B4-BE49-F238E27FC236}">
                <a16:creationId xmlns:a16="http://schemas.microsoft.com/office/drawing/2014/main" id="{A17AFF2D-5B02-73DD-E0A7-2A2778B88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56" b="34392"/>
          <a:stretch/>
        </p:blipFill>
        <p:spPr bwMode="auto">
          <a:xfrm>
            <a:off x="6483585" y="5795880"/>
            <a:ext cx="5080000" cy="106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ress kit | GitLab">
            <a:extLst>
              <a:ext uri="{FF2B5EF4-FFF2-40B4-BE49-F238E27FC236}">
                <a16:creationId xmlns:a16="http://schemas.microsoft.com/office/drawing/2014/main" id="{42B46835-2212-96BB-04AE-5C1D014C0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7" t="26969" r="14674" b="23193"/>
          <a:stretch/>
        </p:blipFill>
        <p:spPr bwMode="auto">
          <a:xfrm>
            <a:off x="6977389" y="4680507"/>
            <a:ext cx="4479235" cy="119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90DCE35-26BA-2F8E-C993-19E3DE36B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422549"/>
              </p:ext>
            </p:extLst>
          </p:nvPr>
        </p:nvGraphicFramePr>
        <p:xfrm>
          <a:off x="894938" y="1883952"/>
          <a:ext cx="4576812" cy="3984609"/>
        </p:xfrm>
        <a:graphic>
          <a:graphicData uri="http://schemas.openxmlformats.org/drawingml/2006/table">
            <a:tbl>
              <a:tblPr/>
              <a:tblGrid>
                <a:gridCol w="2288406">
                  <a:extLst>
                    <a:ext uri="{9D8B030D-6E8A-4147-A177-3AD203B41FA5}">
                      <a16:colId xmlns:a16="http://schemas.microsoft.com/office/drawing/2014/main" val="1905349115"/>
                    </a:ext>
                  </a:extLst>
                </a:gridCol>
                <a:gridCol w="2288406">
                  <a:extLst>
                    <a:ext uri="{9D8B030D-6E8A-4147-A177-3AD203B41FA5}">
                      <a16:colId xmlns:a16="http://schemas.microsoft.com/office/drawing/2014/main" val="2951659169"/>
                    </a:ext>
                  </a:extLst>
                </a:gridCol>
              </a:tblGrid>
              <a:tr h="416043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Git</a:t>
                      </a:r>
                    </a:p>
                  </a:txBody>
                  <a:tcPr marL="55901" marR="55901" marT="55901" marB="55901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4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GitHub</a:t>
                      </a:r>
                    </a:p>
                  </a:txBody>
                  <a:tcPr marL="55901" marR="55901" marT="55901" marB="55901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4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15340"/>
                  </a:ext>
                </a:extLst>
              </a:tr>
              <a:tr h="4709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effectLst/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Git is a software.</a:t>
                      </a:r>
                    </a:p>
                  </a:txBody>
                  <a:tcPr marL="55901" marR="55901" marT="78261" marB="78261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>
                          <a:solidFill>
                            <a:sysClr val="windowText" lastClr="000000"/>
                          </a:solidFill>
                          <a:effectLst/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GitHub is a service.</a:t>
                      </a:r>
                    </a:p>
                  </a:txBody>
                  <a:tcPr marL="55901" marR="55901" marT="78261" marB="78261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21096"/>
                  </a:ext>
                </a:extLst>
              </a:tr>
              <a:tr h="4709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effectLst/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Git is a command-line tool</a:t>
                      </a:r>
                    </a:p>
                  </a:txBody>
                  <a:tcPr marL="55901" marR="55901" marT="78261" marB="78261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effectLst/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GitHub is a graphical user interface</a:t>
                      </a:r>
                    </a:p>
                  </a:txBody>
                  <a:tcPr marL="55901" marR="55901" marT="78261" marB="78261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5263"/>
                  </a:ext>
                </a:extLst>
              </a:tr>
              <a:tr h="4709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effectLst/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Git is installed locally on the system</a:t>
                      </a:r>
                    </a:p>
                  </a:txBody>
                  <a:tcPr marL="55901" marR="55901" marT="78261" marB="78261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effectLst/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GitHub is hosted on the web</a:t>
                      </a:r>
                    </a:p>
                  </a:txBody>
                  <a:tcPr marL="55901" marR="55901" marT="78261" marB="78261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207226"/>
                  </a:ext>
                </a:extLst>
              </a:tr>
              <a:tr h="4709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effectLst/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Git is maintained by Linux.</a:t>
                      </a:r>
                    </a:p>
                  </a:txBody>
                  <a:tcPr marL="55901" marR="55901" marT="78261" marB="78261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effectLst/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GitHub is maintained by Microsoft.</a:t>
                      </a:r>
                    </a:p>
                  </a:txBody>
                  <a:tcPr marL="55901" marR="55901" marT="78261" marB="78261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405255"/>
                  </a:ext>
                </a:extLst>
              </a:tr>
              <a:tr h="6672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effectLst/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Git is focused on version control and code sharing.</a:t>
                      </a:r>
                    </a:p>
                  </a:txBody>
                  <a:tcPr marL="55901" marR="55901" marT="78261" marB="78261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effectLst/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GitHub is focused on centralized source code hosting.</a:t>
                      </a:r>
                    </a:p>
                  </a:txBody>
                  <a:tcPr marL="55901" marR="55901" marT="78261" marB="78261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579621"/>
                  </a:ext>
                </a:extLst>
              </a:tr>
              <a:tr h="8634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effectLst/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Git is a version control system to manage source code history. </a:t>
                      </a:r>
                      <a:br>
                        <a:rPr lang="en-US" sz="1200" b="0" dirty="0">
                          <a:solidFill>
                            <a:sysClr val="windowText" lastClr="000000"/>
                          </a:solidFill>
                          <a:effectLst/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</a:br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effectLst/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 </a:t>
                      </a:r>
                    </a:p>
                  </a:txBody>
                  <a:tcPr marL="55901" marR="55901" marT="78261" marB="78261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  <a:effectLst/>
                          <a:latin typeface="SF Pro Display" pitchFamily="2" charset="0"/>
                          <a:ea typeface="SF Pro Display" pitchFamily="2" charset="0"/>
                          <a:cs typeface="SF Pro Display" pitchFamily="2" charset="0"/>
                        </a:rPr>
                        <a:t>GitHub is a hosting service for Git repositories.</a:t>
                      </a:r>
                    </a:p>
                  </a:txBody>
                  <a:tcPr marL="55901" marR="55901" marT="78261" marB="78261" anchor="ctr">
                    <a:lnL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562958"/>
                  </a:ext>
                </a:extLst>
              </a:tr>
            </a:tbl>
          </a:graphicData>
        </a:graphic>
      </p:graphicFrame>
      <p:sp>
        <p:nvSpPr>
          <p:cNvPr id="14" name="Subtitle 2">
            <a:extLst>
              <a:ext uri="{FF2B5EF4-FFF2-40B4-BE49-F238E27FC236}">
                <a16:creationId xmlns:a16="http://schemas.microsoft.com/office/drawing/2014/main" id="{9FD39E4C-03CF-2985-17A7-F541A510052E}"/>
              </a:ext>
            </a:extLst>
          </p:cNvPr>
          <p:cNvSpPr txBox="1">
            <a:spLocks/>
          </p:cNvSpPr>
          <p:nvPr/>
        </p:nvSpPr>
        <p:spPr>
          <a:xfrm>
            <a:off x="6814890" y="2823844"/>
            <a:ext cx="6721889" cy="592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 dirty="0">
                <a:solidFill>
                  <a:srgbClr val="92B84B"/>
                </a:solidFill>
              </a:rPr>
              <a:t>Github isn’t the only player in the game:</a:t>
            </a:r>
            <a:endParaRPr lang="en-US" i="1" dirty="0">
              <a:solidFill>
                <a:srgbClr val="92B84B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447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860A4-F725-A200-3F4C-4671F4561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059"/>
            <a:ext cx="12192000" cy="809179"/>
          </a:xfrm>
        </p:spPr>
        <p:txBody>
          <a:bodyPr>
            <a:noAutofit/>
          </a:bodyPr>
          <a:lstStyle/>
          <a:p>
            <a:r>
              <a:rPr lang="en-US" sz="4400" dirty="0"/>
              <a:t>But I’m organized and work solo– why use Git?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AD5E-D955-814F-F163-889D55A446F6}"/>
              </a:ext>
            </a:extLst>
          </p:cNvPr>
          <p:cNvSpPr txBox="1"/>
          <p:nvPr/>
        </p:nvSpPr>
        <p:spPr>
          <a:xfrm>
            <a:off x="278295" y="1225689"/>
            <a:ext cx="549965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SF Pro Text" pitchFamily="2" charset="0"/>
                <a:ea typeface="SF Pro Text" pitchFamily="2" charset="0"/>
                <a:cs typeface="SF Pro Text" pitchFamily="2" charset="0"/>
              </a:rPr>
              <a:t>Useful for working across multiple computers</a:t>
            </a:r>
          </a:p>
          <a:p>
            <a:pPr lvl="1"/>
            <a:endParaRPr lang="en-US" sz="2200" dirty="0">
              <a:solidFill>
                <a:schemeClr val="bg1"/>
              </a:solidFill>
              <a:latin typeface="SF Pro Text" pitchFamily="2" charset="0"/>
              <a:ea typeface="SF Pro Text" pitchFamily="2" charset="0"/>
              <a:cs typeface="SF Pro Tex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SF Pro Text" pitchFamily="2" charset="0"/>
                <a:ea typeface="SF Pro Text" pitchFamily="2" charset="0"/>
                <a:cs typeface="SF Pro Text" pitchFamily="2" charset="0"/>
              </a:rPr>
              <a:t>Many journals are moving toward sharing code during peer review and/or publishing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SF Pro Text" pitchFamily="2" charset="0"/>
              <a:ea typeface="SF Pro Text" pitchFamily="2" charset="0"/>
              <a:cs typeface="SF Pro Tex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u="sng" dirty="0">
                <a:solidFill>
                  <a:schemeClr val="bg1"/>
                </a:solidFill>
                <a:latin typeface="SF Pro Text" pitchFamily="2" charset="0"/>
                <a:ea typeface="SF Pro Text" pitchFamily="2" charset="0"/>
                <a:cs typeface="SF Pro Text" pitchFamily="2" charset="0"/>
              </a:rPr>
              <a:t>Open science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SF Pro Text" pitchFamily="2" charset="0"/>
                <a:ea typeface="SF Pro Text" pitchFamily="2" charset="0"/>
                <a:cs typeface="SF Pro Text" pitchFamily="2" charset="0"/>
              </a:rPr>
              <a:t>Forces you to organize in a way that is logical to others, not just you</a:t>
            </a:r>
            <a:br>
              <a:rPr lang="en-US" sz="2200" dirty="0">
                <a:solidFill>
                  <a:schemeClr val="bg1"/>
                </a:solidFill>
                <a:latin typeface="SF Pro Text" pitchFamily="2" charset="0"/>
                <a:ea typeface="SF Pro Text" pitchFamily="2" charset="0"/>
                <a:cs typeface="SF Pro Text" pitchFamily="2" charset="0"/>
              </a:rPr>
            </a:br>
            <a:endParaRPr lang="en-US" sz="2200" dirty="0">
              <a:solidFill>
                <a:schemeClr val="bg1"/>
              </a:solidFill>
              <a:latin typeface="SF Pro Text" pitchFamily="2" charset="0"/>
              <a:ea typeface="SF Pro Text" pitchFamily="2" charset="0"/>
              <a:cs typeface="SF Pro Tex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SF Pro Text" pitchFamily="2" charset="0"/>
                <a:ea typeface="SF Pro Text" pitchFamily="2" charset="0"/>
                <a:cs typeface="SF Pro Text" pitchFamily="2" charset="0"/>
              </a:rPr>
              <a:t>Generate a web presence for yourself (great for jobs)</a:t>
            </a:r>
            <a:br>
              <a:rPr lang="en-US" sz="2200" dirty="0">
                <a:solidFill>
                  <a:schemeClr val="bg1"/>
                </a:solidFill>
                <a:latin typeface="SF Pro Text" pitchFamily="2" charset="0"/>
                <a:ea typeface="SF Pro Text" pitchFamily="2" charset="0"/>
                <a:cs typeface="SF Pro Text" pitchFamily="2" charset="0"/>
              </a:rPr>
            </a:br>
            <a:endParaRPr lang="en-US" sz="2200" dirty="0">
              <a:solidFill>
                <a:schemeClr val="bg1"/>
              </a:solidFill>
              <a:latin typeface="SF Pro Text" pitchFamily="2" charset="0"/>
              <a:ea typeface="SF Pro Text" pitchFamily="2" charset="0"/>
              <a:cs typeface="SF Pro Tex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SF Pro Text" pitchFamily="2" charset="0"/>
                <a:ea typeface="SF Pro Text" pitchFamily="2" charset="0"/>
                <a:cs typeface="SF Pro Text" pitchFamily="2" charset="0"/>
              </a:rPr>
              <a:t>Eventually you won’t be working solo!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57419-228C-798C-DF90-C2CFFEF18540}"/>
              </a:ext>
            </a:extLst>
          </p:cNvPr>
          <p:cNvSpPr txBox="1"/>
          <p:nvPr/>
        </p:nvSpPr>
        <p:spPr>
          <a:xfrm>
            <a:off x="6459229" y="3244334"/>
            <a:ext cx="5320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A7A0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https://zenodo.org/record/5496240#.ZC9Up-zMI8Z</a:t>
            </a:r>
            <a:endParaRPr lang="en-US" dirty="0">
              <a:solidFill>
                <a:srgbClr val="24A7A0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80348B-1E0B-E3D3-8FA6-032C145F2EFD}"/>
              </a:ext>
            </a:extLst>
          </p:cNvPr>
          <p:cNvGrpSpPr/>
          <p:nvPr/>
        </p:nvGrpSpPr>
        <p:grpSpPr>
          <a:xfrm>
            <a:off x="6395387" y="1751603"/>
            <a:ext cx="5437538" cy="1429578"/>
            <a:chOff x="6414054" y="1318454"/>
            <a:chExt cx="5437538" cy="14295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2EDE40-7F6C-44D5-7E01-55A79ABCB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6347"/>
            <a:stretch/>
          </p:blipFill>
          <p:spPr>
            <a:xfrm>
              <a:off x="6414054" y="1318454"/>
              <a:ext cx="5437538" cy="129222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696FE8-FF06-377F-F769-DA6EF9F0D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5360"/>
            <a:stretch/>
          </p:blipFill>
          <p:spPr>
            <a:xfrm>
              <a:off x="6414054" y="2610678"/>
              <a:ext cx="5437538" cy="13735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8C31A4-84F7-5847-05EC-162F6DE411D3}"/>
              </a:ext>
            </a:extLst>
          </p:cNvPr>
          <p:cNvGrpSpPr/>
          <p:nvPr/>
        </p:nvGrpSpPr>
        <p:grpSpPr>
          <a:xfrm>
            <a:off x="6378439" y="3955237"/>
            <a:ext cx="5437538" cy="1805286"/>
            <a:chOff x="6397106" y="3522088"/>
            <a:chExt cx="5437538" cy="18052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7604018-DC3E-9C2C-11B4-5D3E1F37AB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40" t="23779" r="235"/>
            <a:stretch/>
          </p:blipFill>
          <p:spPr>
            <a:xfrm>
              <a:off x="6397106" y="4051051"/>
              <a:ext cx="5437538" cy="127632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E95534-75BD-A246-B056-AD2885B9BB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276" r="82295" b="50738"/>
            <a:stretch/>
          </p:blipFill>
          <p:spPr>
            <a:xfrm>
              <a:off x="10308535" y="4601840"/>
              <a:ext cx="1425046" cy="20482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1386B52-72A1-E975-C65C-CEF67A5BB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5868" r="32442" b="75886"/>
            <a:stretch/>
          </p:blipFill>
          <p:spPr>
            <a:xfrm>
              <a:off x="6397106" y="3522088"/>
              <a:ext cx="5437538" cy="55904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457535F-433C-0EE5-2B78-00F0E4426842}"/>
              </a:ext>
            </a:extLst>
          </p:cNvPr>
          <p:cNvSpPr txBox="1"/>
          <p:nvPr/>
        </p:nvSpPr>
        <p:spPr>
          <a:xfrm>
            <a:off x="5971308" y="5788029"/>
            <a:ext cx="6285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A7A0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https://github.com/bellaoleksy/mohonkClimateTeleconnections</a:t>
            </a:r>
            <a:endParaRPr lang="en-US" dirty="0">
              <a:solidFill>
                <a:srgbClr val="24A7A0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94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860A4-F725-A200-3F4C-4671F4561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059"/>
            <a:ext cx="12192000" cy="809179"/>
          </a:xfrm>
        </p:spPr>
        <p:txBody>
          <a:bodyPr>
            <a:noAutofit/>
          </a:bodyPr>
          <a:lstStyle/>
          <a:p>
            <a:r>
              <a:rPr lang="en-US" sz="4400" dirty="0"/>
              <a:t>Git-&gt;Github basic workflow</a:t>
            </a:r>
          </a:p>
        </p:txBody>
      </p:sp>
      <p:pic>
        <p:nvPicPr>
          <p:cNvPr id="5124" name="Picture 4" descr="GitHub – The Perks of Collaboration and Version Control | R-bloggers">
            <a:extLst>
              <a:ext uri="{FF2B5EF4-FFF2-40B4-BE49-F238E27FC236}">
                <a16:creationId xmlns:a16="http://schemas.microsoft.com/office/drawing/2014/main" id="{C69FD54B-7D03-3F6B-6433-4FCB17F1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746" y="1433946"/>
            <a:ext cx="6677891" cy="500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953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860A4-F725-A200-3F4C-4671F4561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059"/>
            <a:ext cx="12192000" cy="809179"/>
          </a:xfrm>
        </p:spPr>
        <p:txBody>
          <a:bodyPr>
            <a:noAutofit/>
          </a:bodyPr>
          <a:lstStyle/>
          <a:p>
            <a:r>
              <a:rPr lang="en-US" sz="4400" dirty="0"/>
              <a:t>Git-&gt;Github basic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C3F12-542D-DA96-1F1B-5CDE45F47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829" y="1210363"/>
            <a:ext cx="2920422" cy="535221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B05A5D0A-BB82-FEA2-C539-B724CC55F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24" y="2813444"/>
            <a:ext cx="55753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4F25E937-4675-0F02-CA3A-DBDC7D74CB01}"/>
              </a:ext>
            </a:extLst>
          </p:cNvPr>
          <p:cNvSpPr txBox="1">
            <a:spLocks/>
          </p:cNvSpPr>
          <p:nvPr/>
        </p:nvSpPr>
        <p:spPr>
          <a:xfrm>
            <a:off x="177224" y="6044185"/>
            <a:ext cx="4012323" cy="379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From </a:t>
            </a:r>
            <a:r>
              <a:rPr lang="en-US" sz="1800" dirty="0" err="1"/>
              <a:t>xkcd.com</a:t>
            </a:r>
            <a:endParaRPr lang="en-US" sz="18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1DCECC-10A6-C4BA-8EEF-4B7EBC6F46B0}"/>
              </a:ext>
            </a:extLst>
          </p:cNvPr>
          <p:cNvSpPr txBox="1"/>
          <p:nvPr/>
        </p:nvSpPr>
        <p:spPr>
          <a:xfrm>
            <a:off x="1094510" y="1436837"/>
            <a:ext cx="3532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F Pro Text" pitchFamily="2" charset="0"/>
                <a:ea typeface="SF Pro Text" pitchFamily="2" charset="0"/>
                <a:cs typeface="SF Pro Text" pitchFamily="2" charset="0"/>
              </a:rPr>
              <a:t>“Commits” are cheap – make them useful and informative</a:t>
            </a:r>
          </a:p>
        </p:txBody>
      </p:sp>
    </p:spTree>
    <p:extLst>
      <p:ext uri="{BB962C8B-B14F-4D97-AF65-F5344CB8AC3E}">
        <p14:creationId xmlns:p14="http://schemas.microsoft.com/office/powerpoint/2010/main" val="1353676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860A4-F725-A200-3F4C-4671F4561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059"/>
            <a:ext cx="12192000" cy="809179"/>
          </a:xfrm>
        </p:spPr>
        <p:txBody>
          <a:bodyPr>
            <a:normAutofit fontScale="90000"/>
          </a:bodyPr>
          <a:lstStyle/>
          <a:p>
            <a:r>
              <a:rPr lang="en-US" dirty="0"/>
              <a:t>Git for collaboration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3057214-D4BA-377B-760D-DC43F4675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9677" y="6257226"/>
            <a:ext cx="4012323" cy="379323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J. Bryan 2018 </a:t>
            </a:r>
            <a:r>
              <a:rPr lang="en-US" sz="1800" i="1" dirty="0"/>
              <a:t>The American Statistician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349EF2-8B60-3E54-867E-16E1CCEE9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615" y="1282413"/>
            <a:ext cx="5473700" cy="4940300"/>
          </a:xfrm>
          <a:prstGeom prst="rect">
            <a:avLst/>
          </a:prstGeom>
        </p:spPr>
      </p:pic>
      <p:pic>
        <p:nvPicPr>
          <p:cNvPr id="3078" name="Picture 6" descr="How To Enable Word Online Dark Mode [Step By Step Guide]">
            <a:extLst>
              <a:ext uri="{FF2B5EF4-FFF2-40B4-BE49-F238E27FC236}">
                <a16:creationId xmlns:a16="http://schemas.microsoft.com/office/drawing/2014/main" id="{E13D3E35-25F5-2FD0-1CD0-755722174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3" t="3098" r="53778" b="21032"/>
          <a:stretch/>
        </p:blipFill>
        <p:spPr bwMode="auto">
          <a:xfrm>
            <a:off x="604398" y="1533771"/>
            <a:ext cx="1893571" cy="176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oogle Docs Dark Mode: How to Enable Dark Theme on Google Docs, Slides and  Sheets | Gadgets 360">
            <a:extLst>
              <a:ext uri="{FF2B5EF4-FFF2-40B4-BE49-F238E27FC236}">
                <a16:creationId xmlns:a16="http://schemas.microsoft.com/office/drawing/2014/main" id="{AB7AD907-0B4C-EBA2-7591-3EB689CF71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1" t="53333" r="72826" b="5700"/>
          <a:stretch/>
        </p:blipFill>
        <p:spPr bwMode="auto">
          <a:xfrm>
            <a:off x="4406699" y="1460024"/>
            <a:ext cx="1324388" cy="176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4">
            <a:extLst>
              <a:ext uri="{FF2B5EF4-FFF2-40B4-BE49-F238E27FC236}">
                <a16:creationId xmlns:a16="http://schemas.microsoft.com/office/drawing/2014/main" id="{F29D9A15-7D2C-7803-A542-B3BDF23B57E9}"/>
              </a:ext>
            </a:extLst>
          </p:cNvPr>
          <p:cNvSpPr txBox="1">
            <a:spLocks/>
          </p:cNvSpPr>
          <p:nvPr/>
        </p:nvSpPr>
        <p:spPr>
          <a:xfrm>
            <a:off x="814320" y="2002977"/>
            <a:ext cx="5100343" cy="927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i="1" dirty="0"/>
              <a:t>vs.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C605ECAE-A3CA-37A4-1482-D7F6E0EC9839}"/>
              </a:ext>
            </a:extLst>
          </p:cNvPr>
          <p:cNvSpPr txBox="1">
            <a:spLocks/>
          </p:cNvSpPr>
          <p:nvPr/>
        </p:nvSpPr>
        <p:spPr>
          <a:xfrm>
            <a:off x="125368" y="3473713"/>
            <a:ext cx="2657590" cy="13484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“Edit, initial, save, attach”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Annoying/difficult to reconcile multiple versions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i="1" dirty="0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B2C55A50-ABB8-168D-3085-57B607954A1C}"/>
              </a:ext>
            </a:extLst>
          </p:cNvPr>
          <p:cNvSpPr txBox="1">
            <a:spLocks/>
          </p:cNvSpPr>
          <p:nvPr/>
        </p:nvSpPr>
        <p:spPr>
          <a:xfrm>
            <a:off x="3740098" y="3481983"/>
            <a:ext cx="2657590" cy="20574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bg1"/>
                </a:solidFill>
                <a:latin typeface="SF Pro Display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Everyone has access to “master” version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Integrating edits is a built-in feature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Easy to revert to previous version if disaster strikes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5869167-4A20-D727-B19A-495BA22B76BA}"/>
              </a:ext>
            </a:extLst>
          </p:cNvPr>
          <p:cNvSpPr/>
          <p:nvPr/>
        </p:nvSpPr>
        <p:spPr>
          <a:xfrm>
            <a:off x="3604591" y="3299622"/>
            <a:ext cx="2793097" cy="2398813"/>
          </a:xfrm>
          <a:prstGeom prst="frame">
            <a:avLst>
              <a:gd name="adj1" fmla="val 2004"/>
            </a:avLst>
          </a:prstGeom>
          <a:solidFill>
            <a:srgbClr val="B8AD4B"/>
          </a:solidFill>
          <a:ln>
            <a:solidFill>
              <a:srgbClr val="B8A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CA4FC9CD-215A-04E4-6DF1-30F98897E970}"/>
              </a:ext>
            </a:extLst>
          </p:cNvPr>
          <p:cNvSpPr/>
          <p:nvPr/>
        </p:nvSpPr>
        <p:spPr>
          <a:xfrm>
            <a:off x="125368" y="3396628"/>
            <a:ext cx="2372601" cy="618782"/>
          </a:xfrm>
          <a:prstGeom prst="frame">
            <a:avLst>
              <a:gd name="adj1" fmla="val 2004"/>
            </a:avLst>
          </a:prstGeom>
          <a:solidFill>
            <a:srgbClr val="B8AD4B"/>
          </a:solidFill>
          <a:ln>
            <a:solidFill>
              <a:srgbClr val="B8A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70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FDB9721-CF79-2348-8902-1EC2E87C6EEF}" vid="{A2FFDC79-18C6-5C4D-B289-A38190CF80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1329</TotalTime>
  <Words>1074</Words>
  <Application>Microsoft Macintosh PowerPoint</Application>
  <PresentationFormat>Widescreen</PresentationFormat>
  <Paragraphs>84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Lato Black</vt:lpstr>
      <vt:lpstr>SF Pro Display</vt:lpstr>
      <vt:lpstr>SF Pro Text</vt:lpstr>
      <vt:lpstr>Office Theme</vt:lpstr>
      <vt:lpstr>Git &amp; R - a love story</vt:lpstr>
      <vt:lpstr>Git &amp; R - a love story</vt:lpstr>
      <vt:lpstr>Version control – why we care</vt:lpstr>
      <vt:lpstr>What is Git?</vt:lpstr>
      <vt:lpstr>What is Git?</vt:lpstr>
      <vt:lpstr>But I’m organized and work solo– why use Git? </vt:lpstr>
      <vt:lpstr>Git-&gt;Github basic workflow</vt:lpstr>
      <vt:lpstr>Git-&gt;Github basic workflow</vt:lpstr>
      <vt:lpstr>Git for collaboration</vt:lpstr>
      <vt:lpstr>Git for collaboration</vt:lpstr>
      <vt:lpstr>Git &amp; R – the ultimate 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&amp; R - a love story</dc:title>
  <dc:creator>Isabella Oleksy</dc:creator>
  <cp:lastModifiedBy>Isabella Oleksy</cp:lastModifiedBy>
  <cp:revision>10</cp:revision>
  <dcterms:created xsi:type="dcterms:W3CDTF">2023-04-06T22:11:17Z</dcterms:created>
  <dcterms:modified xsi:type="dcterms:W3CDTF">2023-04-07T20:21:07Z</dcterms:modified>
</cp:coreProperties>
</file>